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5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A34E5D-DF12-4636-AB0F-B51882B888B9}" type="datetimeFigureOut">
              <a:rPr lang="en-US" smtClean="0"/>
              <a:t>6/18/2021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10AC11-639B-47CF-BC65-337C569A49EC}" type="slidenum">
              <a:rPr lang="en-US" smtClean="0"/>
              <a:t>‹#›</a:t>
            </a:fld>
            <a:endParaRPr lang="en-US"/>
          </a:p>
        </p:txBody>
      </p:sp>
    </p:spTree>
    <p:extLst>
      <p:ext uri="{BB962C8B-B14F-4D97-AF65-F5344CB8AC3E}">
        <p14:creationId xmlns:p14="http://schemas.microsoft.com/office/powerpoint/2010/main" val="4127907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Good morning and welcome all to this PowerPoint presentation. The presentation is about developing a teaching plan for a nursing class regarding ethics of a  medical institution. Thank you for taking time out of your busy schedules to listen to this presentation. My name is </a:t>
            </a:r>
            <a:r>
              <a:rPr lang="en-US" sz="1800" dirty="0">
                <a:effectLst/>
                <a:highlight>
                  <a:srgbClr val="FFFF00"/>
                </a:highlight>
                <a:latin typeface="Times New Roman" panose="02020603050405020304" pitchFamily="18" charset="0"/>
                <a:ea typeface="Calibri" panose="020F0502020204030204" pitchFamily="34" charset="0"/>
              </a:rPr>
              <a:t>name</a:t>
            </a:r>
            <a:r>
              <a:rPr lang="en-US" sz="1800" dirty="0">
                <a:effectLst/>
                <a:latin typeface="Times New Roman" panose="02020603050405020304" pitchFamily="18" charset="0"/>
                <a:ea typeface="Calibri" panose="020F0502020204030204" pitchFamily="34" charset="0"/>
              </a:rPr>
              <a:t> and I hope that by the end of this presentation, the organization will be able to understand the concept of ethics in medical practice. </a:t>
            </a:r>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1</a:t>
            </a:fld>
            <a:endParaRPr lang="en-US"/>
          </a:p>
        </p:txBody>
      </p:sp>
    </p:spTree>
    <p:extLst>
      <p:ext uri="{BB962C8B-B14F-4D97-AF65-F5344CB8AC3E}">
        <p14:creationId xmlns:p14="http://schemas.microsoft.com/office/powerpoint/2010/main" val="3281293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This last slide shows the credible sources that were used for research and to ensure successful presentation of this teaching plan.  I hope the concepts of ethical issues in this presentation will help you in developing your own teaching plan. </a:t>
            </a:r>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10</a:t>
            </a:fld>
            <a:endParaRPr lang="en-US"/>
          </a:p>
        </p:txBody>
      </p:sp>
    </p:spTree>
    <p:extLst>
      <p:ext uri="{BB962C8B-B14F-4D97-AF65-F5344CB8AC3E}">
        <p14:creationId xmlns:p14="http://schemas.microsoft.com/office/powerpoint/2010/main" val="2662256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class I will be teaching is called Ethics in Healthcare with a code of NURS 521. The course credit hours for the class is ninety six hours, and it will be taught twice a week on Mondays between 8am to 11 am, and on Thursdays the same time at the resource center hall 13.  I will be your instructor, and this course is expected to take 8 weeks at the </a:t>
            </a:r>
          </a:p>
        </p:txBody>
      </p:sp>
      <p:sp>
        <p:nvSpPr>
          <p:cNvPr id="4" name="Slide Number Placeholder 3"/>
          <p:cNvSpPr>
            <a:spLocks noGrp="1"/>
          </p:cNvSpPr>
          <p:nvPr>
            <p:ph type="sldNum" sz="quarter" idx="5"/>
          </p:nvPr>
        </p:nvSpPr>
        <p:spPr/>
        <p:txBody>
          <a:bodyPr/>
          <a:lstStyle/>
          <a:p>
            <a:fld id="{7A10AC11-639B-47CF-BC65-337C569A49EC}" type="slidenum">
              <a:rPr lang="en-US" smtClean="0"/>
              <a:t>2</a:t>
            </a:fld>
            <a:endParaRPr lang="en-US"/>
          </a:p>
        </p:txBody>
      </p:sp>
    </p:spTree>
    <p:extLst>
      <p:ext uri="{BB962C8B-B14F-4D97-AF65-F5344CB8AC3E}">
        <p14:creationId xmlns:p14="http://schemas.microsoft.com/office/powerpoint/2010/main" val="1381836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level of instructions utilized in teaching this class is medium. This means that it would be understood by every available student in the class. The major book used in this class will be </a:t>
            </a:r>
            <a:r>
              <a:rPr lang="en-US" sz="1200" i="1" dirty="0">
                <a:effectLst/>
                <a:latin typeface="Times New Roman" panose="02020603050405020304" pitchFamily="18" charset="0"/>
                <a:cs typeface="Times New Roman" panose="02020603050405020304" pitchFamily="18" charset="0"/>
              </a:rPr>
              <a:t>Safety and ethics in healthcare: a guide to getting it right, </a:t>
            </a:r>
            <a:r>
              <a:rPr lang="en-US" sz="1200" i="0" dirty="0">
                <a:effectLst/>
                <a:latin typeface="Times New Roman" panose="02020603050405020304" pitchFamily="18" charset="0"/>
                <a:cs typeface="Times New Roman" panose="02020603050405020304" pitchFamily="18" charset="0"/>
              </a:rPr>
              <a:t>and additional articles from the American Nursing association to ensure that enough materials are accommodated.  You will be able to contact me on working hours from Tuesday to Thursdays through my email. </a:t>
            </a:r>
            <a:endParaRPr lang="en-US" i="0" dirty="0"/>
          </a:p>
        </p:txBody>
      </p:sp>
      <p:sp>
        <p:nvSpPr>
          <p:cNvPr id="4" name="Slide Number Placeholder 3"/>
          <p:cNvSpPr>
            <a:spLocks noGrp="1"/>
          </p:cNvSpPr>
          <p:nvPr>
            <p:ph type="sldNum" sz="quarter" idx="5"/>
          </p:nvPr>
        </p:nvSpPr>
        <p:spPr/>
        <p:txBody>
          <a:bodyPr/>
          <a:lstStyle/>
          <a:p>
            <a:fld id="{7A10AC11-639B-47CF-BC65-337C569A49EC}" type="slidenum">
              <a:rPr lang="en-US" smtClean="0"/>
              <a:t>3</a:t>
            </a:fld>
            <a:endParaRPr lang="en-US"/>
          </a:p>
        </p:txBody>
      </p:sp>
    </p:spTree>
    <p:extLst>
      <p:ext uri="{BB962C8B-B14F-4D97-AF65-F5344CB8AC3E}">
        <p14:creationId xmlns:p14="http://schemas.microsoft.com/office/powerpoint/2010/main" val="3746968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the end of 8 weeks, students should be able to Comprehend and know the Oath and the codes of medical practice ethics and know about the institutions responsible for issuing the code of ethical conduct to medical facilities. Understand the common morals expected of any medical practitioner and the effects of breaking the ethical code of a medical facility. Examine the appropriate ethical theories and how they impact various professionals in a healthcare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setting.Make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comparison between the concepts of moral judgements, morality, and the code of conduct. And </a:t>
            </a:r>
            <a:r>
              <a:rPr lang="en-US" sz="1800" dirty="0">
                <a:effectLst/>
                <a:latin typeface="Times New Roman" panose="02020603050405020304" pitchFamily="18" charset="0"/>
                <a:ea typeface="Calibri" panose="020F0502020204030204" pitchFamily="34" charset="0"/>
              </a:rPr>
              <a:t>Apply different concepts of ethics to solve situations consisting of ethical dilemma. </a:t>
            </a:r>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4</a:t>
            </a:fld>
            <a:endParaRPr lang="en-US"/>
          </a:p>
        </p:txBody>
      </p:sp>
    </p:spTree>
    <p:extLst>
      <p:ext uri="{BB962C8B-B14F-4D97-AF65-F5344CB8AC3E}">
        <p14:creationId xmlns:p14="http://schemas.microsoft.com/office/powerpoint/2010/main" val="3590146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course will focus on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Introduction to medical practical ethics, Ethical theories, and professional values in healthcare, Ethical issues in screening, surveillance, and investigations, Ethical issues in community health and health promotion, Ethical issues in vaccination, pandemics, and disasters, Ethical frameworks and ethical codes, and Management of ethical dilemmas and ethical issues. </a:t>
            </a:r>
          </a:p>
          <a:p>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5</a:t>
            </a:fld>
            <a:endParaRPr lang="en-US"/>
          </a:p>
        </p:txBody>
      </p:sp>
    </p:spTree>
    <p:extLst>
      <p:ext uri="{BB962C8B-B14F-4D97-AF65-F5344CB8AC3E}">
        <p14:creationId xmlns:p14="http://schemas.microsoft.com/office/powerpoint/2010/main" val="1850422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instructional methods that will be utilized to ensure the successful implementation of this course would involve offering of lectures, presentation of the students from their research, reviewing of books and case studies, role laying to understand the issues of ethics in medical institutions, and films or </a:t>
            </a:r>
            <a:r>
              <a:rPr lang="en-US" sz="1200" dirty="0">
                <a:effectLst/>
                <a:latin typeface="Times New Roman" panose="02020603050405020304" pitchFamily="18" charset="0"/>
                <a:ea typeface="Calibri" panose="020F0502020204030204" pitchFamily="34" charset="0"/>
              </a:rPr>
              <a:t>documentary productions on ethical issues. </a:t>
            </a:r>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6</a:t>
            </a:fld>
            <a:endParaRPr lang="en-US"/>
          </a:p>
        </p:txBody>
      </p:sp>
    </p:spTree>
    <p:extLst>
      <p:ext uri="{BB962C8B-B14F-4D97-AF65-F5344CB8AC3E}">
        <p14:creationId xmlns:p14="http://schemas.microsoft.com/office/powerpoint/2010/main" val="1782111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evaluation of understanding of the concepts of this course will be done through the following. The total evaluation marks will lead to a total of 200 which will be divided by two to attain the final grade of the student. Therefore, the above table shows that the student has to attend all classes, do and pass all assignments and practical. Moreover, a student has do </a:t>
            </a:r>
            <a:r>
              <a:rPr kumimoji="0" lang="en-US" alt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a:t>
            </a: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 research proposal and sit for the final exam to complete the course. </a:t>
            </a:r>
            <a:endParaRPr kumimoji="0" lang="en-US" altLang="en-US" sz="1800" b="0" i="0" u="none" strike="noStrike" cap="none" normalizeH="0" baseline="0" dirty="0">
              <a:ln>
                <a:noFill/>
              </a:ln>
              <a:solidFill>
                <a:schemeClr val="tx1"/>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7</a:t>
            </a:fld>
            <a:endParaRPr lang="en-US"/>
          </a:p>
        </p:txBody>
      </p:sp>
    </p:spTree>
    <p:extLst>
      <p:ext uri="{BB962C8B-B14F-4D97-AF65-F5344CB8AC3E}">
        <p14:creationId xmlns:p14="http://schemas.microsoft.com/office/powerpoint/2010/main" val="1705808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Every class needs rules and policies to ensure that the lesson goes without disruptions. For instance a student deemed disruptive can be kicked out of class. Moreover, absenteeism is not accommodated. Furthermore,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Students are expected to be seated in their designated places in the classroom by 8.05am. Formal communications must be utilized in classrooms and all online communication forums. Phones must be turned off during class hours, and </a:t>
            </a:r>
            <a:r>
              <a:rPr lang="en-US" sz="1200" dirty="0">
                <a:effectLst/>
                <a:latin typeface="Times New Roman" panose="02020603050405020304" pitchFamily="18" charset="0"/>
                <a:ea typeface="Calibri" panose="020F0502020204030204" pitchFamily="34" charset="0"/>
              </a:rPr>
              <a:t>Neither foods not beverages are allowed in the classroom. Beepers must be put on silent.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8</a:t>
            </a:fld>
            <a:endParaRPr lang="en-US"/>
          </a:p>
        </p:txBody>
      </p:sp>
    </p:spTree>
    <p:extLst>
      <p:ext uri="{BB962C8B-B14F-4D97-AF65-F5344CB8AC3E}">
        <p14:creationId xmlns:p14="http://schemas.microsoft.com/office/powerpoint/2010/main" val="3935684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conclude, ensuring that an ethical class in successful, an instructor needs to consider the general information of the course, the course description, the course outcomes, objectives, learning materials, teaching strategies, activities, rules, and policies, and an outline of the course including the timelines, and the course content. </a:t>
            </a:r>
          </a:p>
          <a:p>
            <a:endParaRPr lang="en-US" dirty="0"/>
          </a:p>
        </p:txBody>
      </p:sp>
      <p:sp>
        <p:nvSpPr>
          <p:cNvPr id="4" name="Slide Number Placeholder 3"/>
          <p:cNvSpPr>
            <a:spLocks noGrp="1"/>
          </p:cNvSpPr>
          <p:nvPr>
            <p:ph type="sldNum" sz="quarter" idx="5"/>
          </p:nvPr>
        </p:nvSpPr>
        <p:spPr/>
        <p:txBody>
          <a:bodyPr/>
          <a:lstStyle/>
          <a:p>
            <a:fld id="{7A10AC11-639B-47CF-BC65-337C569A49EC}" type="slidenum">
              <a:rPr lang="en-US" smtClean="0"/>
              <a:t>9</a:t>
            </a:fld>
            <a:endParaRPr lang="en-US"/>
          </a:p>
        </p:txBody>
      </p:sp>
    </p:spTree>
    <p:extLst>
      <p:ext uri="{BB962C8B-B14F-4D97-AF65-F5344CB8AC3E}">
        <p14:creationId xmlns:p14="http://schemas.microsoft.com/office/powerpoint/2010/main" val="2749146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3776332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778682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85034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2477694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60205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747787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4763258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2347861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3436692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64E26C-2EB2-4D54-8665-45710ABEC00B}" type="datetimeFigureOut">
              <a:rPr lang="en-US" smtClean="0"/>
              <a:t>6/18/2021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1862252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64E26C-2EB2-4D54-8665-45710ABEC00B}" type="datetimeFigureOut">
              <a:rPr lang="en-US" smtClean="0"/>
              <a:t>6/18/2021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3219367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64E26C-2EB2-4D54-8665-45710ABEC00B}" type="datetimeFigureOut">
              <a:rPr lang="en-US" smtClean="0"/>
              <a:t>6/18/2021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3879780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64E26C-2EB2-4D54-8665-45710ABEC00B}" type="datetimeFigureOut">
              <a:rPr lang="en-US" smtClean="0"/>
              <a:t>6/18/2021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2206593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64E26C-2EB2-4D54-8665-45710ABEC00B}" type="datetimeFigureOut">
              <a:rPr lang="en-US" smtClean="0"/>
              <a:t>6/18/2021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2236579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64E26C-2EB2-4D54-8665-45710ABEC00B}" type="datetimeFigureOut">
              <a:rPr lang="en-US" smtClean="0"/>
              <a:t>6/18/2021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749433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664E26C-2EB2-4D54-8665-45710ABEC00B}" type="datetimeFigureOut">
              <a:rPr lang="en-US" smtClean="0"/>
              <a:t>6/18/2021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88469-5AF5-4B30-A036-0E2BD7F13A18}" type="slidenum">
              <a:rPr lang="en-US" smtClean="0"/>
              <a:t>‹#›</a:t>
            </a:fld>
            <a:endParaRPr lang="en-US"/>
          </a:p>
        </p:txBody>
      </p:sp>
    </p:spTree>
    <p:extLst>
      <p:ext uri="{BB962C8B-B14F-4D97-AF65-F5344CB8AC3E}">
        <p14:creationId xmlns:p14="http://schemas.microsoft.com/office/powerpoint/2010/main" val="3749365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664E26C-2EB2-4D54-8665-45710ABEC00B}" type="datetimeFigureOut">
              <a:rPr lang="en-US" smtClean="0"/>
              <a:t>6/18/2021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FA88469-5AF5-4B30-A036-0E2BD7F13A18}" type="slidenum">
              <a:rPr lang="en-US" smtClean="0"/>
              <a:t>‹#›</a:t>
            </a:fld>
            <a:endParaRPr lang="en-US"/>
          </a:p>
        </p:txBody>
      </p:sp>
    </p:spTree>
    <p:extLst>
      <p:ext uri="{BB962C8B-B14F-4D97-AF65-F5344CB8AC3E}">
        <p14:creationId xmlns:p14="http://schemas.microsoft.com/office/powerpoint/2010/main" val="200092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books.google.co.ke/books?hl=en&amp;lr=&amp;id=vDOyAZu3hugC&amp;oi=fnd&amp;pg=PA5&amp;dq=ethics+in+healthcare&amp;ots=yNab9wrUbo&amp;sig=a-g7CFQ_lkx1nHOFk73ht3S2bZs&amp;redir_esc=y#v=onepage&amp;q=ethics%20in%20healthcare&amp;f=fals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5F454-DF54-4037-A7AC-7B3F8143211F}"/>
              </a:ext>
            </a:extLst>
          </p:cNvPr>
          <p:cNvSpPr>
            <a:spLocks noGrp="1"/>
          </p:cNvSpPr>
          <p:nvPr>
            <p:ph type="ctrTitle"/>
          </p:nvPr>
        </p:nvSpPr>
        <p:spPr>
          <a:xfrm>
            <a:off x="1524000" y="1122362"/>
            <a:ext cx="9144000" cy="4132217"/>
          </a:xfrm>
        </p:spPr>
        <p:txBody>
          <a:bodyPr>
            <a:normAutofit/>
          </a:bodyPr>
          <a:lstStyle/>
          <a:p>
            <a:r>
              <a:rPr lang="en-US" b="1" dirty="0">
                <a:latin typeface="Times New Roman" panose="02020603050405020304" pitchFamily="18" charset="0"/>
                <a:cs typeface="Times New Roman" panose="02020603050405020304" pitchFamily="18" charset="0"/>
              </a:rPr>
              <a:t>Teaching Plan</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Student Name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Institution Affiliation</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3446420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EC2E7-B420-4392-8BB6-46EE8C2DC8D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Reference</a:t>
            </a:r>
          </a:p>
        </p:txBody>
      </p:sp>
      <p:sp>
        <p:nvSpPr>
          <p:cNvPr id="3" name="Content Placeholder 2">
            <a:extLst>
              <a:ext uri="{FF2B5EF4-FFF2-40B4-BE49-F238E27FC236}">
                <a16:creationId xmlns:a16="http://schemas.microsoft.com/office/drawing/2014/main" id="{FE61F795-EA95-48AA-9A69-3AD7FEA9AEF8}"/>
              </a:ext>
            </a:extLst>
          </p:cNvPr>
          <p:cNvSpPr>
            <a:spLocks noGrp="1"/>
          </p:cNvSpPr>
          <p:nvPr>
            <p:ph idx="1"/>
          </p:nvPr>
        </p:nvSpPr>
        <p:spPr/>
        <p:txBody>
          <a:bodyPr>
            <a:normAutofit/>
          </a:bodyPr>
          <a:lstStyle/>
          <a:p>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Runciman, B., &amp; Walton, M. (2007). </a:t>
            </a:r>
            <a:r>
              <a:rPr lang="en-US" sz="2400" i="1" dirty="0">
                <a:effectLst/>
                <a:latin typeface="Times New Roman" panose="02020603050405020304" pitchFamily="18" charset="0"/>
                <a:cs typeface="Times New Roman" panose="02020603050405020304" pitchFamily="18" charset="0"/>
              </a:rPr>
              <a:t>Safety and ethics in healthcare: a guide to getting it right</a:t>
            </a:r>
            <a:r>
              <a:rPr lang="en-US" sz="2400" dirty="0">
                <a:effectLst/>
                <a:latin typeface="Times New Roman" panose="02020603050405020304" pitchFamily="18" charset="0"/>
                <a:cs typeface="Times New Roman" panose="02020603050405020304" pitchFamily="18" charset="0"/>
              </a:rPr>
              <a:t>. Ashgate Publishing, Ltd.. [Online] at </a:t>
            </a:r>
            <a:r>
              <a:rPr lang="en-US" sz="2400" u="sng"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https://books.google.co.ke/books?hl=en&amp;lr=&amp;id=vDOyAZu3hugC&amp;oi=fnd&amp;pg=PA5&amp;dq=ethics+in+healthcare&amp;ots=yNab9wrUbo&amp;sig=a-g7CFQ_lkx1nHOFk73ht3S2bZs&amp;redir_esc=y#v=onepage&amp;q=ethics%20in%20healthcare&amp;f=false</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9427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E4181-6E9D-4472-AA6B-0B9F6B713F3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Topic taught.</a:t>
            </a:r>
          </a:p>
        </p:txBody>
      </p:sp>
      <p:sp>
        <p:nvSpPr>
          <p:cNvPr id="3" name="Content Placeholder 2">
            <a:extLst>
              <a:ext uri="{FF2B5EF4-FFF2-40B4-BE49-F238E27FC236}">
                <a16:creationId xmlns:a16="http://schemas.microsoft.com/office/drawing/2014/main" id="{3ADE4E25-D7D2-4C8B-AFCA-A754718FD26B}"/>
              </a:ext>
            </a:extLst>
          </p:cNvPr>
          <p:cNvSpPr>
            <a:spLocks noGrp="1"/>
          </p:cNvSpPr>
          <p:nvPr>
            <p:ph idx="1"/>
          </p:nvPr>
        </p:nvSpPr>
        <p:spPr>
          <a:xfrm>
            <a:off x="838200" y="2661313"/>
            <a:ext cx="10515600" cy="3515650"/>
          </a:xfrm>
        </p:spPr>
        <p:txBody>
          <a:bodyPr>
            <a:normAutofit/>
          </a:bodyPr>
          <a:lstStyle/>
          <a:p>
            <a:pPr algn="ctr"/>
            <a:r>
              <a:rPr lang="en-US" sz="4000" dirty="0">
                <a:latin typeface="Times New Roman" panose="02020603050405020304" pitchFamily="18" charset="0"/>
                <a:cs typeface="Times New Roman" panose="02020603050405020304" pitchFamily="18" charset="0"/>
              </a:rPr>
              <a:t>Course Title: Ethics in Healthcare.</a:t>
            </a:r>
          </a:p>
          <a:p>
            <a:pPr algn="ctr"/>
            <a:r>
              <a:rPr lang="en-US" sz="4000" dirty="0">
                <a:latin typeface="Times New Roman" panose="02020603050405020304" pitchFamily="18" charset="0"/>
                <a:cs typeface="Times New Roman" panose="02020603050405020304" pitchFamily="18" charset="0"/>
              </a:rPr>
              <a:t>Course Code: NURS 521</a:t>
            </a:r>
          </a:p>
          <a:p>
            <a:pPr algn="ctr"/>
            <a:r>
              <a:rPr lang="en-US" sz="4000" dirty="0">
                <a:latin typeface="Times New Roman" panose="02020603050405020304" pitchFamily="18" charset="0"/>
                <a:cs typeface="Times New Roman" panose="02020603050405020304" pitchFamily="18" charset="0"/>
              </a:rPr>
              <a:t>Course credit hours: 96 Hours.</a:t>
            </a:r>
          </a:p>
        </p:txBody>
      </p:sp>
    </p:spTree>
    <p:extLst>
      <p:ext uri="{BB962C8B-B14F-4D97-AF65-F5344CB8AC3E}">
        <p14:creationId xmlns:p14="http://schemas.microsoft.com/office/powerpoint/2010/main" val="431312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DE8F5-7EB8-477C-AF70-5EEB2F1C59C3}"/>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Level of Instructions.</a:t>
            </a:r>
          </a:p>
        </p:txBody>
      </p:sp>
      <p:sp>
        <p:nvSpPr>
          <p:cNvPr id="3" name="Content Placeholder 2">
            <a:extLst>
              <a:ext uri="{FF2B5EF4-FFF2-40B4-BE49-F238E27FC236}">
                <a16:creationId xmlns:a16="http://schemas.microsoft.com/office/drawing/2014/main" id="{F3BD40B1-0574-4BEE-B0D6-5CAE7B5582A5}"/>
              </a:ext>
            </a:extLst>
          </p:cNvPr>
          <p:cNvSpPr>
            <a:spLocks noGrp="1"/>
          </p:cNvSpPr>
          <p:nvPr>
            <p:ph idx="1"/>
          </p:nvPr>
        </p:nvSpPr>
        <p:spPr>
          <a:xfrm>
            <a:off x="838200" y="2620369"/>
            <a:ext cx="10515600" cy="3556593"/>
          </a:xfrm>
        </p:spPr>
        <p:txBody>
          <a:bodyPr>
            <a:normAutofit/>
          </a:bodyPr>
          <a:lstStyle/>
          <a:p>
            <a:pPr algn="ctr"/>
            <a:r>
              <a:rPr lang="en-US" sz="4400" dirty="0">
                <a:latin typeface="Times New Roman" panose="02020603050405020304" pitchFamily="18" charset="0"/>
                <a:cs typeface="Times New Roman" panose="02020603050405020304" pitchFamily="18" charset="0"/>
              </a:rPr>
              <a:t>Level: Medium.</a:t>
            </a:r>
          </a:p>
          <a:p>
            <a:pPr algn="ctr"/>
            <a:r>
              <a:rPr lang="en-US" sz="4400" dirty="0">
                <a:latin typeface="Times New Roman" panose="02020603050405020304" pitchFamily="18" charset="0"/>
                <a:cs typeface="Times New Roman" panose="02020603050405020304" pitchFamily="18" charset="0"/>
              </a:rPr>
              <a:t>Book: </a:t>
            </a:r>
            <a:r>
              <a:rPr lang="en-US" sz="4400" i="1" dirty="0">
                <a:effectLst/>
                <a:latin typeface="Times New Roman" panose="02020603050405020304" pitchFamily="18" charset="0"/>
                <a:cs typeface="Times New Roman" panose="02020603050405020304" pitchFamily="18" charset="0"/>
              </a:rPr>
              <a:t>Safety and ethics in healthcare: a guide to getting it right </a:t>
            </a:r>
            <a:r>
              <a:rPr lang="en-US" sz="4400" dirty="0">
                <a:effectLst/>
                <a:latin typeface="Times New Roman" panose="02020603050405020304" pitchFamily="18" charset="0"/>
                <a:cs typeface="Times New Roman" panose="02020603050405020304" pitchFamily="18" charset="0"/>
              </a:rPr>
              <a:t>by </a:t>
            </a:r>
            <a:r>
              <a:rPr lang="en-US" sz="4400" dirty="0" err="1">
                <a:effectLst/>
                <a:latin typeface="Times New Roman" panose="02020603050405020304" pitchFamily="18" charset="0"/>
                <a:cs typeface="Times New Roman" panose="02020603050405020304" pitchFamily="18" charset="0"/>
              </a:rPr>
              <a:t>Rucinmann</a:t>
            </a:r>
            <a:r>
              <a:rPr lang="en-US" sz="4400" dirty="0">
                <a:effectLst/>
                <a:latin typeface="Times New Roman" panose="02020603050405020304" pitchFamily="18" charset="0"/>
                <a:cs typeface="Times New Roman" panose="02020603050405020304" pitchFamily="18" charset="0"/>
              </a:rPr>
              <a:t> B and Walton M. </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7700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C3FA8-CBEC-4AC1-99B9-655D5320B6A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Learning objectives.</a:t>
            </a:r>
          </a:p>
        </p:txBody>
      </p:sp>
      <p:sp>
        <p:nvSpPr>
          <p:cNvPr id="3" name="Content Placeholder 2">
            <a:extLst>
              <a:ext uri="{FF2B5EF4-FFF2-40B4-BE49-F238E27FC236}">
                <a16:creationId xmlns:a16="http://schemas.microsoft.com/office/drawing/2014/main" id="{713C3F54-9BDC-4B04-A964-121A02C04527}"/>
              </a:ext>
            </a:extLst>
          </p:cNvPr>
          <p:cNvSpPr>
            <a:spLocks noGrp="1"/>
          </p:cNvSpPr>
          <p:nvPr>
            <p:ph idx="1"/>
          </p:nvPr>
        </p:nvSpPr>
        <p:spPr/>
        <p:txBody>
          <a:bodyPr>
            <a:normAutofit fontScale="92500"/>
          </a:bodyPr>
          <a:lstStyle/>
          <a:p>
            <a:pPr marL="342900" marR="0" lvl="0" indent="-342900" algn="ctr">
              <a:lnSpc>
                <a:spcPct val="107000"/>
              </a:lnSpc>
              <a:spcBef>
                <a:spcPts val="0"/>
              </a:spcBef>
              <a:spcAft>
                <a:spcPts val="0"/>
              </a:spcAft>
              <a:buFont typeface="Wingdings" panose="05000000000000000000" pitchFamily="2" charset="2"/>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To offer an introduction to ideas of medical professionalism and ethics.</a:t>
            </a:r>
          </a:p>
          <a:p>
            <a:pPr marL="342900" marR="0" lvl="0" indent="-342900" algn="ctr">
              <a:lnSpc>
                <a:spcPct val="107000"/>
              </a:lnSpc>
              <a:spcBef>
                <a:spcPts val="0"/>
              </a:spcBef>
              <a:spcAft>
                <a:spcPts val="800"/>
              </a:spcAft>
              <a:buFont typeface="Wingdings" panose="05000000000000000000" pitchFamily="2" charset="2"/>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To explore the similarities and differences between the concepts of moral judgements, morality, and the code of conduct.</a:t>
            </a:r>
          </a:p>
          <a:p>
            <a:pPr marL="342900" marR="0" lvl="0" indent="-342900" algn="ctr">
              <a:lnSpc>
                <a:spcPct val="107000"/>
              </a:lnSpc>
              <a:spcBef>
                <a:spcPts val="0"/>
              </a:spcBef>
              <a:spcAft>
                <a:spcPts val="800"/>
              </a:spcAft>
              <a:buFont typeface="Wingdings" panose="05000000000000000000" pitchFamily="2" charset="2"/>
              <a:buChar char=""/>
            </a:pPr>
            <a:r>
              <a:rPr lang="en-US" sz="3200" dirty="0">
                <a:effectLst/>
                <a:latin typeface="Times New Roman" panose="02020603050405020304" pitchFamily="18" charset="0"/>
                <a:ea typeface="Calibri" panose="020F0502020204030204" pitchFamily="34" charset="0"/>
              </a:rPr>
              <a:t>To apply the concepts of ethics and professionalism to solving issues of ethical dilemma.</a:t>
            </a:r>
            <a:endParaRPr lang="en-US" sz="4400" dirty="0"/>
          </a:p>
        </p:txBody>
      </p:sp>
    </p:spTree>
    <p:extLst>
      <p:ext uri="{BB962C8B-B14F-4D97-AF65-F5344CB8AC3E}">
        <p14:creationId xmlns:p14="http://schemas.microsoft.com/office/powerpoint/2010/main" val="3340957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DA393-2821-452C-94B0-646CC946489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Summary of the content</a:t>
            </a:r>
          </a:p>
        </p:txBody>
      </p:sp>
      <p:sp>
        <p:nvSpPr>
          <p:cNvPr id="3" name="Content Placeholder 2">
            <a:extLst>
              <a:ext uri="{FF2B5EF4-FFF2-40B4-BE49-F238E27FC236}">
                <a16:creationId xmlns:a16="http://schemas.microsoft.com/office/drawing/2014/main" id="{1147043C-0594-4C32-AB22-682F3B4ED55E}"/>
              </a:ext>
            </a:extLst>
          </p:cNvPr>
          <p:cNvSpPr>
            <a:spLocks noGrp="1"/>
          </p:cNvSpPr>
          <p:nvPr>
            <p:ph idx="1"/>
          </p:nvPr>
        </p:nvSpPr>
        <p:spPr/>
        <p:txBody>
          <a:bodyPr>
            <a:normAutofit fontScale="92500" lnSpcReduction="10000"/>
          </a:bodyPr>
          <a:lstStyle/>
          <a:p>
            <a:pPr algn="ctr"/>
            <a:r>
              <a:rPr lang="en-US" sz="3600" dirty="0">
                <a:effectLst/>
                <a:latin typeface="Times New Roman" panose="02020603050405020304" pitchFamily="18" charset="0"/>
                <a:ea typeface="Calibri" panose="020F0502020204030204" pitchFamily="34" charset="0"/>
              </a:rPr>
              <a:t>The course will focus on the role of management and other working personnel in the medical practice towards ensuring ethical behaviors in class. </a:t>
            </a:r>
          </a:p>
          <a:p>
            <a:pPr algn="ctr"/>
            <a:r>
              <a:rPr lang="en-US" sz="3600" dirty="0">
                <a:effectLst/>
                <a:latin typeface="Times New Roman" panose="02020603050405020304" pitchFamily="18" charset="0"/>
                <a:ea typeface="Calibri" panose="020F0502020204030204" pitchFamily="34" charset="0"/>
              </a:rPr>
              <a:t>The subjects covered would involve introduction to healthcare policies, ethical values and principles, ethical issues, and the management of ethical issues.</a:t>
            </a:r>
          </a:p>
        </p:txBody>
      </p:sp>
    </p:spTree>
    <p:extLst>
      <p:ext uri="{BB962C8B-B14F-4D97-AF65-F5344CB8AC3E}">
        <p14:creationId xmlns:p14="http://schemas.microsoft.com/office/powerpoint/2010/main" val="280802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17F65-A2D6-4613-9F36-81B6C682605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Teaching strategies and activities</a:t>
            </a:r>
          </a:p>
        </p:txBody>
      </p:sp>
      <p:sp>
        <p:nvSpPr>
          <p:cNvPr id="4" name="Content Placeholder 3">
            <a:extLst>
              <a:ext uri="{FF2B5EF4-FFF2-40B4-BE49-F238E27FC236}">
                <a16:creationId xmlns:a16="http://schemas.microsoft.com/office/drawing/2014/main" id="{905393EB-D2B2-4DFE-80C8-CBD335E2CFD0}"/>
              </a:ext>
            </a:extLst>
          </p:cNvPr>
          <p:cNvSpPr>
            <a:spLocks noGrp="1"/>
          </p:cNvSpPr>
          <p:nvPr>
            <p:ph sz="half" idx="1"/>
          </p:nvPr>
        </p:nvSpPr>
        <p:spPr/>
        <p:txBody>
          <a:bodyPr>
            <a:normAutofit fontScale="92500" lnSpcReduction="10000"/>
          </a:bodyPr>
          <a:lstStyle/>
          <a:p>
            <a:pPr marL="0" marR="0" indent="0" algn="ctr">
              <a:lnSpc>
                <a:spcPct val="107000"/>
              </a:lnSpc>
              <a:spcBef>
                <a:spcPts val="0"/>
              </a:spcBef>
              <a:spcAft>
                <a:spcPts val="800"/>
              </a:spcAft>
              <a:buNone/>
            </a:pPr>
            <a:r>
              <a:rPr lang="en-US" sz="3600" u="sng" dirty="0">
                <a:latin typeface="Times New Roman" panose="02020603050405020304" pitchFamily="18" charset="0"/>
                <a:ea typeface="Calibri" panose="020F0502020204030204" pitchFamily="34" charset="0"/>
                <a:cs typeface="Times New Roman" panose="02020603050405020304" pitchFamily="18" charset="0"/>
              </a:rPr>
              <a:t>Teaching </a:t>
            </a:r>
            <a:r>
              <a:rPr lang="en-US" sz="3600" u="sng" dirty="0">
                <a:effectLst/>
                <a:latin typeface="Times New Roman" panose="02020603050405020304" pitchFamily="18" charset="0"/>
                <a:ea typeface="Calibri" panose="020F0502020204030204" pitchFamily="34" charset="0"/>
                <a:cs typeface="Times New Roman" panose="02020603050405020304" pitchFamily="18" charset="0"/>
              </a:rPr>
              <a:t>methods:</a:t>
            </a:r>
          </a:p>
          <a:p>
            <a:pPr marL="342900" marR="0" lvl="0" indent="-342900" algn="ctr">
              <a:lnSpc>
                <a:spcPct val="107000"/>
              </a:lnSpc>
              <a:spcBef>
                <a:spcPts val="0"/>
              </a:spcBef>
              <a:spcAft>
                <a:spcPts val="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Lectures</a:t>
            </a:r>
          </a:p>
          <a:p>
            <a:pPr marL="342900" marR="0" lvl="0" indent="-342900" algn="ctr">
              <a:lnSpc>
                <a:spcPct val="107000"/>
              </a:lnSpc>
              <a:spcBef>
                <a:spcPts val="0"/>
              </a:spcBef>
              <a:spcAft>
                <a:spcPts val="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Presentations</a:t>
            </a:r>
          </a:p>
          <a:p>
            <a:pPr marL="342900" marR="0" lvl="0" indent="-342900" algn="ctr">
              <a:lnSpc>
                <a:spcPct val="107000"/>
              </a:lnSpc>
              <a:spcBef>
                <a:spcPts val="0"/>
              </a:spcBef>
              <a:spcAft>
                <a:spcPts val="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Case studies</a:t>
            </a:r>
          </a:p>
          <a:p>
            <a:pPr marL="342900" marR="0" lvl="0" indent="-342900" algn="ctr">
              <a:lnSpc>
                <a:spcPct val="107000"/>
              </a:lnSpc>
              <a:spcBef>
                <a:spcPts val="0"/>
              </a:spcBef>
              <a:spcAft>
                <a:spcPts val="0"/>
              </a:spcAft>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Role playing.</a:t>
            </a:r>
          </a:p>
          <a:p>
            <a:endParaRPr lang="en-US" dirty="0"/>
          </a:p>
        </p:txBody>
      </p:sp>
      <p:sp>
        <p:nvSpPr>
          <p:cNvPr id="5" name="Content Placeholder 4">
            <a:extLst>
              <a:ext uri="{FF2B5EF4-FFF2-40B4-BE49-F238E27FC236}">
                <a16:creationId xmlns:a16="http://schemas.microsoft.com/office/drawing/2014/main" id="{4389D12F-400A-42FA-9916-715CAA325911}"/>
              </a:ext>
            </a:extLst>
          </p:cNvPr>
          <p:cNvSpPr>
            <a:spLocks noGrp="1"/>
          </p:cNvSpPr>
          <p:nvPr>
            <p:ph sz="half" idx="2"/>
          </p:nvPr>
        </p:nvSpPr>
        <p:spPr/>
        <p:txBody>
          <a:bodyPr>
            <a:normAutofit fontScale="92500" lnSpcReduction="10000"/>
          </a:bodyPr>
          <a:lstStyle/>
          <a:p>
            <a:pPr marL="0" marR="0" indent="0" algn="ctr">
              <a:lnSpc>
                <a:spcPct val="107000"/>
              </a:lnSpc>
              <a:spcBef>
                <a:spcPts val="0"/>
              </a:spcBef>
              <a:spcAft>
                <a:spcPts val="800"/>
              </a:spcAft>
              <a:buNone/>
            </a:pPr>
            <a:r>
              <a:rPr lang="en-US" sz="2800" u="sng" dirty="0">
                <a:effectLst/>
                <a:latin typeface="Times New Roman" panose="02020603050405020304" pitchFamily="18" charset="0"/>
                <a:ea typeface="Calibri" panose="020F0502020204030204" pitchFamily="34" charset="0"/>
                <a:cs typeface="Times New Roman" panose="02020603050405020304" pitchFamily="18" charset="0"/>
              </a:rPr>
              <a:t>Activities:</a:t>
            </a:r>
          </a:p>
          <a:p>
            <a:pPr marL="342900" marR="0" lvl="0" indent="-342900" algn="ctr">
              <a:lnSpc>
                <a:spcPct val="107000"/>
              </a:lnSpc>
              <a:spcBef>
                <a:spcPts val="0"/>
              </a:spcBef>
              <a:spcAft>
                <a:spcPts val="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Book reviews</a:t>
            </a:r>
          </a:p>
          <a:p>
            <a:pPr marL="342900" marR="0" lvl="0" indent="-342900" algn="ctr">
              <a:lnSpc>
                <a:spcPct val="107000"/>
              </a:lnSpc>
              <a:spcBef>
                <a:spcPts val="0"/>
              </a:spcBef>
              <a:spcAft>
                <a:spcPts val="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Creating public awareness campaigns.</a:t>
            </a:r>
          </a:p>
          <a:p>
            <a:pPr marL="342900" marR="0" lvl="0" indent="-342900" algn="ctr">
              <a:lnSpc>
                <a:spcPct val="107000"/>
              </a:lnSpc>
              <a:spcBef>
                <a:spcPts val="0"/>
              </a:spcBef>
              <a:spcAft>
                <a:spcPts val="80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Ethics meetings for consultations.</a:t>
            </a:r>
          </a:p>
          <a:p>
            <a:pPr marL="342900" marR="0" lvl="0" indent="-342900" algn="ctr">
              <a:lnSpc>
                <a:spcPct val="107000"/>
              </a:lnSpc>
              <a:spcBef>
                <a:spcPts val="0"/>
              </a:spcBef>
              <a:spcAft>
                <a:spcPts val="800"/>
              </a:spcAft>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rPr>
              <a:t>Film or documentary productions on ethical issues</a:t>
            </a:r>
            <a:endParaRPr lang="en-US" dirty="0"/>
          </a:p>
          <a:p>
            <a:endParaRPr lang="en-US" dirty="0"/>
          </a:p>
        </p:txBody>
      </p:sp>
    </p:spTree>
    <p:extLst>
      <p:ext uri="{BB962C8B-B14F-4D97-AF65-F5344CB8AC3E}">
        <p14:creationId xmlns:p14="http://schemas.microsoft.com/office/powerpoint/2010/main" val="2912051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78364-8C53-491A-94E4-C97980BC8F85}"/>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Evaluation process.</a:t>
            </a:r>
          </a:p>
        </p:txBody>
      </p:sp>
      <p:graphicFrame>
        <p:nvGraphicFramePr>
          <p:cNvPr id="4" name="Content Placeholder 3">
            <a:extLst>
              <a:ext uri="{FF2B5EF4-FFF2-40B4-BE49-F238E27FC236}">
                <a16:creationId xmlns:a16="http://schemas.microsoft.com/office/drawing/2014/main" id="{81F099CE-572E-494C-ACE6-9466D3DFA93F}"/>
              </a:ext>
            </a:extLst>
          </p:cNvPr>
          <p:cNvGraphicFramePr>
            <a:graphicFrameLocks noGrp="1"/>
          </p:cNvGraphicFramePr>
          <p:nvPr>
            <p:ph idx="1"/>
            <p:extLst>
              <p:ext uri="{D42A27DB-BD31-4B8C-83A1-F6EECF244321}">
                <p14:modId xmlns:p14="http://schemas.microsoft.com/office/powerpoint/2010/main" val="3150855282"/>
              </p:ext>
            </p:extLst>
          </p:nvPr>
        </p:nvGraphicFramePr>
        <p:xfrm>
          <a:off x="1128713" y="2028825"/>
          <a:ext cx="8372475" cy="3829051"/>
        </p:xfrm>
        <a:graphic>
          <a:graphicData uri="http://schemas.openxmlformats.org/drawingml/2006/table">
            <a:tbl>
              <a:tblPr firstRow="1" firstCol="1" bandRow="1">
                <a:tableStyleId>{5C22544A-7EE6-4342-B048-85BDC9FD1C3A}</a:tableStyleId>
              </a:tblPr>
              <a:tblGrid>
                <a:gridCol w="4185557">
                  <a:extLst>
                    <a:ext uri="{9D8B030D-6E8A-4147-A177-3AD203B41FA5}">
                      <a16:colId xmlns:a16="http://schemas.microsoft.com/office/drawing/2014/main" val="492855554"/>
                    </a:ext>
                  </a:extLst>
                </a:gridCol>
                <a:gridCol w="4186918">
                  <a:extLst>
                    <a:ext uri="{9D8B030D-6E8A-4147-A177-3AD203B41FA5}">
                      <a16:colId xmlns:a16="http://schemas.microsoft.com/office/drawing/2014/main" val="2950764904"/>
                    </a:ext>
                  </a:extLst>
                </a:gridCol>
              </a:tblGrid>
              <a:tr h="420635">
                <a:tc>
                  <a:txBody>
                    <a:bodyPr/>
                    <a:lstStyle/>
                    <a:p>
                      <a:pPr marL="0" marR="0">
                        <a:lnSpc>
                          <a:spcPct val="107000"/>
                        </a:lnSpc>
                        <a:spcBef>
                          <a:spcPts val="0"/>
                        </a:spcBef>
                        <a:spcAft>
                          <a:spcPts val="0"/>
                        </a:spcAft>
                      </a:pPr>
                      <a:r>
                        <a:rPr lang="en-US" sz="1200">
                          <a:effectLst/>
                        </a:rPr>
                        <a:t>Method</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Marks</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6933404"/>
                  </a:ext>
                </a:extLst>
              </a:tr>
              <a:tr h="862938">
                <a:tc>
                  <a:txBody>
                    <a:bodyPr/>
                    <a:lstStyle/>
                    <a:p>
                      <a:pPr marL="0" marR="0">
                        <a:lnSpc>
                          <a:spcPct val="107000"/>
                        </a:lnSpc>
                        <a:spcBef>
                          <a:spcPts val="0"/>
                        </a:spcBef>
                        <a:spcAft>
                          <a:spcPts val="0"/>
                        </a:spcAft>
                      </a:pPr>
                      <a:r>
                        <a:rPr lang="en-US" sz="1200">
                          <a:effectLst/>
                        </a:rPr>
                        <a:t>Attendance and class participation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Marks/10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9922333"/>
                  </a:ext>
                </a:extLst>
              </a:tr>
              <a:tr h="420635">
                <a:tc>
                  <a:txBody>
                    <a:bodyPr/>
                    <a:lstStyle/>
                    <a:p>
                      <a:pPr marL="0" marR="0">
                        <a:lnSpc>
                          <a:spcPct val="107000"/>
                        </a:lnSpc>
                        <a:spcBef>
                          <a:spcPts val="0"/>
                        </a:spcBef>
                        <a:spcAft>
                          <a:spcPts val="0"/>
                        </a:spcAft>
                      </a:pPr>
                      <a:r>
                        <a:rPr lang="en-US" sz="1200">
                          <a:effectLst/>
                        </a:rPr>
                        <a:t>Assignments</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Marks/30</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8559059"/>
                  </a:ext>
                </a:extLst>
              </a:tr>
              <a:tr h="420635">
                <a:tc>
                  <a:txBody>
                    <a:bodyPr/>
                    <a:lstStyle/>
                    <a:p>
                      <a:pPr marL="0" marR="0">
                        <a:lnSpc>
                          <a:spcPct val="107000"/>
                        </a:lnSpc>
                        <a:spcBef>
                          <a:spcPts val="0"/>
                        </a:spcBef>
                        <a:spcAft>
                          <a:spcPts val="0"/>
                        </a:spcAft>
                      </a:pPr>
                      <a:r>
                        <a:rPr lang="en-US" sz="1200" dirty="0">
                          <a:effectLst/>
                        </a:rPr>
                        <a:t>Practicum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Marks/20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1776144"/>
                  </a:ext>
                </a:extLst>
              </a:tr>
              <a:tr h="862938">
                <a:tc>
                  <a:txBody>
                    <a:bodyPr/>
                    <a:lstStyle/>
                    <a:p>
                      <a:pPr marL="0" marR="0">
                        <a:lnSpc>
                          <a:spcPct val="107000"/>
                        </a:lnSpc>
                        <a:spcBef>
                          <a:spcPts val="0"/>
                        </a:spcBef>
                        <a:spcAft>
                          <a:spcPts val="0"/>
                        </a:spcAft>
                      </a:pPr>
                      <a:r>
                        <a:rPr lang="en-US" sz="1200">
                          <a:effectLst/>
                        </a:rPr>
                        <a:t>Research analysis and presentations</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Marks/40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3559378"/>
                  </a:ext>
                </a:extLst>
              </a:tr>
              <a:tr h="420635">
                <a:tc>
                  <a:txBody>
                    <a:bodyPr/>
                    <a:lstStyle/>
                    <a:p>
                      <a:pPr marL="0" marR="0">
                        <a:lnSpc>
                          <a:spcPct val="107000"/>
                        </a:lnSpc>
                        <a:spcBef>
                          <a:spcPts val="0"/>
                        </a:spcBef>
                        <a:spcAft>
                          <a:spcPts val="0"/>
                        </a:spcAft>
                      </a:pPr>
                      <a:r>
                        <a:rPr lang="en-US" sz="1200">
                          <a:effectLst/>
                        </a:rPr>
                        <a:t>Final exam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Marks/100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1953058"/>
                  </a:ext>
                </a:extLst>
              </a:tr>
              <a:tr h="420635">
                <a:tc>
                  <a:txBody>
                    <a:bodyPr/>
                    <a:lstStyle/>
                    <a:p>
                      <a:pPr marL="0" marR="0">
                        <a:lnSpc>
                          <a:spcPct val="107000"/>
                        </a:lnSpc>
                        <a:spcBef>
                          <a:spcPts val="0"/>
                        </a:spcBef>
                        <a:spcAft>
                          <a:spcPts val="0"/>
                        </a:spcAft>
                      </a:pPr>
                      <a:r>
                        <a:rPr lang="en-US" sz="1200" dirty="0">
                          <a:effectLst/>
                        </a:rPr>
                        <a:t>TOTAL</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Marks/200</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281671"/>
                  </a:ext>
                </a:extLst>
              </a:tr>
            </a:tbl>
          </a:graphicData>
        </a:graphic>
      </p:graphicFrame>
    </p:spTree>
    <p:extLst>
      <p:ext uri="{BB962C8B-B14F-4D97-AF65-F5344CB8AC3E}">
        <p14:creationId xmlns:p14="http://schemas.microsoft.com/office/powerpoint/2010/main" val="3893073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49476-E35C-41FF-B090-49C447FF4DC1}"/>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Rules and policies.</a:t>
            </a:r>
          </a:p>
        </p:txBody>
      </p:sp>
      <p:sp>
        <p:nvSpPr>
          <p:cNvPr id="3" name="Content Placeholder 2">
            <a:extLst>
              <a:ext uri="{FF2B5EF4-FFF2-40B4-BE49-F238E27FC236}">
                <a16:creationId xmlns:a16="http://schemas.microsoft.com/office/drawing/2014/main" id="{5C842826-6A11-4416-AD0A-B754B75C0DA3}"/>
              </a:ext>
            </a:extLst>
          </p:cNvPr>
          <p:cNvSpPr>
            <a:spLocks noGrp="1"/>
          </p:cNvSpPr>
          <p:nvPr>
            <p:ph idx="1"/>
          </p:nvPr>
        </p:nvSpPr>
        <p:spPr/>
        <p:txBody>
          <a:bodyPr>
            <a:normAutofit/>
          </a:bodyPr>
          <a:lstStyle/>
          <a:p>
            <a:pPr marL="0" indent="0" algn="ctr">
              <a:buNone/>
            </a:pPr>
            <a:r>
              <a:rPr lang="en-US" sz="4000" dirty="0">
                <a:latin typeface="Times New Roman" panose="02020603050405020304" pitchFamily="18" charset="0"/>
                <a:cs typeface="Times New Roman" panose="02020603050405020304" pitchFamily="18" charset="0"/>
              </a:rPr>
              <a:t>The major important rules and policies involve:</a:t>
            </a:r>
          </a:p>
          <a:p>
            <a:pPr marL="342900" marR="0" lvl="0" indent="-342900" algn="ctr">
              <a:lnSpc>
                <a:spcPct val="107000"/>
              </a:lnSpc>
              <a:spcBef>
                <a:spcPts val="0"/>
              </a:spcBef>
              <a:spcAft>
                <a:spcPts val="0"/>
              </a:spcAft>
              <a:buFont typeface="Wingdings" panose="05000000000000000000" pitchFamily="2" charset="2"/>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A cumulative absence worth of one week leads to evaluation of a student’s capability to meek the objectives and outcomes of the course.</a:t>
            </a:r>
          </a:p>
          <a:p>
            <a:pPr marL="342900" marR="0" lvl="0" indent="-342900" algn="ctr">
              <a:lnSpc>
                <a:spcPct val="107000"/>
              </a:lnSpc>
              <a:spcBef>
                <a:spcPts val="0"/>
              </a:spcBef>
              <a:spcAft>
                <a:spcPts val="800"/>
              </a:spcAft>
              <a:buFont typeface="Wingdings" panose="05000000000000000000" pitchFamily="2" charset="2"/>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A disruptive student deemed by the instructor may be asked to leave the class. </a:t>
            </a:r>
          </a:p>
          <a:p>
            <a:pPr marL="0" indent="0">
              <a:buNone/>
            </a:pPr>
            <a:endParaRPr lang="en-US" dirty="0"/>
          </a:p>
        </p:txBody>
      </p:sp>
    </p:spTree>
    <p:extLst>
      <p:ext uri="{BB962C8B-B14F-4D97-AF65-F5344CB8AC3E}">
        <p14:creationId xmlns:p14="http://schemas.microsoft.com/office/powerpoint/2010/main" val="1467963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610AE-FF24-4148-9B2C-AD8A0BC5B255}"/>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6CD16998-A9B3-451D-B05B-0332679B6879}"/>
              </a:ext>
            </a:extLst>
          </p:cNvPr>
          <p:cNvSpPr>
            <a:spLocks noGrp="1"/>
          </p:cNvSpPr>
          <p:nvPr>
            <p:ph idx="1"/>
          </p:nvPr>
        </p:nvSpPr>
        <p:spPr/>
        <p:txBody>
          <a:bodyPr>
            <a:normAutofit fontScale="92500"/>
          </a:bodyPr>
          <a:lstStyle/>
          <a:p>
            <a:pPr algn="ctr"/>
            <a:r>
              <a:rPr lang="en-US" sz="4400" dirty="0">
                <a:latin typeface="Times New Roman" panose="02020603050405020304" pitchFamily="18" charset="0"/>
                <a:cs typeface="Times New Roman" panose="02020603050405020304" pitchFamily="18" charset="0"/>
              </a:rPr>
              <a:t>In conclusion, teaching ethics in healthcare involves the understanding of the frameworks of ethics, ethical issues, its effects, and effective ways of managing ethical issues and dilemmas in medical institutions. </a:t>
            </a:r>
          </a:p>
        </p:txBody>
      </p:sp>
    </p:spTree>
    <p:extLst>
      <p:ext uri="{BB962C8B-B14F-4D97-AF65-F5344CB8AC3E}">
        <p14:creationId xmlns:p14="http://schemas.microsoft.com/office/powerpoint/2010/main" val="35911631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81</TotalTime>
  <Words>1187</Words>
  <Application>Microsoft Office PowerPoint</Application>
  <PresentationFormat>Widescreen</PresentationFormat>
  <Paragraphs>69</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Times New Roman</vt:lpstr>
      <vt:lpstr>Trebuchet MS</vt:lpstr>
      <vt:lpstr>Wingdings</vt:lpstr>
      <vt:lpstr>Wingdings 3</vt:lpstr>
      <vt:lpstr>Facet</vt:lpstr>
      <vt:lpstr>Teaching Plan Student Name Institution Affiliation Date</vt:lpstr>
      <vt:lpstr>Topic taught.</vt:lpstr>
      <vt:lpstr>Level of Instructions.</vt:lpstr>
      <vt:lpstr>Learning objectives.</vt:lpstr>
      <vt:lpstr>Summary of the content</vt:lpstr>
      <vt:lpstr>Teaching strategies and activities</vt:lpstr>
      <vt:lpstr>Evaluation process.</vt:lpstr>
      <vt:lpstr>Rules and policies.</vt:lpstr>
      <vt:lpstr>Conclusion.</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29</cp:revision>
  <dcterms:created xsi:type="dcterms:W3CDTF">2021-06-18T09:13:45Z</dcterms:created>
  <dcterms:modified xsi:type="dcterms:W3CDTF">2021-06-18T10:35:17Z</dcterms:modified>
</cp:coreProperties>
</file>